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3" r:id="rId2"/>
    <p:sldId id="355" r:id="rId3"/>
    <p:sldId id="356" r:id="rId4"/>
    <p:sldId id="265" r:id="rId5"/>
    <p:sldId id="266" r:id="rId6"/>
    <p:sldId id="297" r:id="rId7"/>
    <p:sldId id="292" r:id="rId8"/>
    <p:sldId id="287" r:id="rId9"/>
    <p:sldId id="288" r:id="rId10"/>
    <p:sldId id="289" r:id="rId11"/>
    <p:sldId id="290" r:id="rId12"/>
    <p:sldId id="291" r:id="rId13"/>
    <p:sldId id="268" r:id="rId14"/>
    <p:sldId id="293" r:id="rId15"/>
    <p:sldId id="294" r:id="rId16"/>
    <p:sldId id="295" r:id="rId17"/>
    <p:sldId id="298" r:id="rId18"/>
    <p:sldId id="270" r:id="rId19"/>
    <p:sldId id="271" r:id="rId20"/>
    <p:sldId id="272" r:id="rId21"/>
    <p:sldId id="299" r:id="rId22"/>
    <p:sldId id="300" r:id="rId23"/>
    <p:sldId id="304" r:id="rId24"/>
    <p:sldId id="273" r:id="rId25"/>
    <p:sldId id="305" r:id="rId26"/>
    <p:sldId id="302" r:id="rId27"/>
    <p:sldId id="308" r:id="rId28"/>
    <p:sldId id="309" r:id="rId29"/>
    <p:sldId id="306" r:id="rId30"/>
    <p:sldId id="315" r:id="rId31"/>
    <p:sldId id="310" r:id="rId32"/>
    <p:sldId id="316" r:id="rId33"/>
    <p:sldId id="317" r:id="rId34"/>
    <p:sldId id="318" r:id="rId35"/>
    <p:sldId id="319" r:id="rId36"/>
    <p:sldId id="321" r:id="rId37"/>
    <p:sldId id="322" r:id="rId38"/>
    <p:sldId id="323" r:id="rId39"/>
    <p:sldId id="324" r:id="rId40"/>
    <p:sldId id="325" r:id="rId41"/>
    <p:sldId id="330" r:id="rId42"/>
    <p:sldId id="331" r:id="rId43"/>
    <p:sldId id="326" r:id="rId44"/>
    <p:sldId id="332" r:id="rId45"/>
    <p:sldId id="327" r:id="rId46"/>
    <p:sldId id="328" r:id="rId47"/>
    <p:sldId id="337" r:id="rId48"/>
    <p:sldId id="357" r:id="rId49"/>
    <p:sldId id="329" r:id="rId50"/>
    <p:sldId id="338" r:id="rId51"/>
    <p:sldId id="334" r:id="rId52"/>
    <p:sldId id="333" r:id="rId53"/>
    <p:sldId id="335" r:id="rId54"/>
    <p:sldId id="339" r:id="rId55"/>
    <p:sldId id="340" r:id="rId56"/>
    <p:sldId id="341" r:id="rId57"/>
    <p:sldId id="342" r:id="rId58"/>
    <p:sldId id="343" r:id="rId59"/>
    <p:sldId id="336" r:id="rId60"/>
    <p:sldId id="303" r:id="rId61"/>
    <p:sldId id="344" r:id="rId62"/>
    <p:sldId id="345" r:id="rId63"/>
    <p:sldId id="346" r:id="rId64"/>
    <p:sldId id="354" r:id="rId6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2310" y="10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FDED5-BF90-0A0F-B772-306EB5A00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88FB6B-B7A8-8F44-245C-828D5F8B0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4C0774-9926-7BD3-6EEF-F65E94396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BA2-B6D2-451E-913D-6807EAF7B826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2A73CD-AF17-FF7A-9E06-628331BE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9DF896-FE1A-3DA2-1987-D202EC17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85419-8B0C-4184-AA63-3A290E5D90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6215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95F640-B0F0-708C-D1FB-122591757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CFD022D-22ED-F7A6-03AD-B990ED2D2B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B0D1BE-D420-A539-E223-913ACB037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BA2-B6D2-451E-913D-6807EAF7B826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A0FBE09-B7E9-02E4-6C08-C7E486F9E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ED47D33-B87A-25EB-463A-CBA626BE0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85419-8B0C-4184-AA63-3A290E5D90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3717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E6271AF-4942-631B-6A9D-D0381D2011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8AA1BE8-B952-324C-B511-2B9A3026DB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A3B0CF-1B83-C418-2C3C-418D7F078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BA2-B6D2-451E-913D-6807EAF7B826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B8B58D4-AF3E-F216-1083-6299998A7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1AED59-DD33-C7B2-41E3-3F963F01D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85419-8B0C-4184-AA63-3A290E5D90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589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595194-0FC4-43A6-481C-C6AC8556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321036D-921C-1749-3C3E-6270187BC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05AD550-09F3-F42A-CFB1-1219F42F8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BA2-B6D2-451E-913D-6807EAF7B826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6E3788E-B7EB-FEC0-F47C-969EEA26F7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89BA78B-B939-83B5-F9FC-592DC761C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85419-8B0C-4184-AA63-3A290E5D90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49498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735844-1CE0-1986-FC58-7378C3B54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7CCE9E-5C31-BCD2-D6A7-50A27561BF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87E4186-C717-F50B-8787-44B026EFD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BA2-B6D2-451E-913D-6807EAF7B826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8AA5A5C-E1CF-56C5-E739-032DC6F0C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FB9C36-30B7-C800-E889-F98867F5B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85419-8B0C-4184-AA63-3A290E5D90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5778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ACAD9F-021C-3852-0D45-0FF869DA3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F70E6B-E1F7-DB72-3535-1BCED8FE6B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5C7ED21-9145-88B2-3743-2DFA22168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ECD6715-01B5-29B3-D52B-55E2B6062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BA2-B6D2-451E-913D-6807EAF7B826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92212B8-74D9-AC4C-0123-977A16519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E3BDA98-E119-0D09-1D87-CB1A7040E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85419-8B0C-4184-AA63-3A290E5D90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644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054239-F9D7-F7A2-B7E5-E5152C2DD0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991DEA-9ABA-FC5B-B751-447348BD41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179417D-1674-542D-60DA-2E05854E5B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F474C8D-2A8E-51F4-8844-27D1B98874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9B606EE-2CD5-5FEE-E1A7-0DFEC0E0DE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591303BB-6A9B-A7E6-A8F4-0B9B2F9D91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BA2-B6D2-451E-913D-6807EAF7B826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8DE47DAE-A5CF-3388-106F-FFB97D212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FFEDA28A-BBCE-B760-6139-A13062A77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85419-8B0C-4184-AA63-3A290E5D90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5896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77473B-4B7F-5E76-E6BC-2DEA44598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A74E1019-7ECE-E973-C7E4-FD12B1017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BA2-B6D2-451E-913D-6807EAF7B826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FE252B3-1817-4F15-8376-0178833C5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C5C54B1-95C8-DE8E-4A6E-B5781E649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85419-8B0C-4184-AA63-3A290E5D90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222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EBA702D-A1EB-CABF-9842-3621AAA76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BA2-B6D2-451E-913D-6807EAF7B826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03B9C8E-7102-3869-6F3A-F5C0E3B53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330BE54-3DE5-F46D-EF17-27E6BAF0AD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85419-8B0C-4184-AA63-3A290E5D90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5692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FF6E61-9295-E556-DD2D-DFC7E1B71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4697D6-3903-6E99-F601-C4EB22B78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0B75C7B-00D6-D12C-311F-57DBAA6921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99EB54-C21E-5AC2-B72F-5CD9B08D8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BA2-B6D2-451E-913D-6807EAF7B826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14307C2-3F3A-DD5D-7D12-49F388A94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A2B5E6A-1424-0AB1-1A7D-138905F82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85419-8B0C-4184-AA63-3A290E5D90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53884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D94A39-6F67-A00E-1CB4-67A1273E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242AFEC-4FF7-CB06-7A8B-17AC471E8C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1EA2F82-50BD-AB2C-2E30-97C99F273C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D5F5DB-B41C-1F07-33BD-790395BAC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BA2-B6D2-451E-913D-6807EAF7B826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A9765C-0604-2169-F9C0-8E89FE0D1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7006E51-5E13-8CC7-97C2-28D8F474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85419-8B0C-4184-AA63-3A290E5D90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62161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1C21B4E-F20A-FB94-7C2A-B995A3BDB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CC7AB08-DEA1-86AF-CF94-992A3DB0A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1C56169-5F98-1462-DDBD-C010EE931C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E0ABA2-B6D2-451E-913D-6807EAF7B826}" type="datetimeFigureOut">
              <a:rPr lang="pt-BR" smtClean="0"/>
              <a:t>28/11/2022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216D35-E703-89AE-F070-1A7D03E537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91ABA35-FCB4-8ACD-0E3E-2A90E0960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485419-8B0C-4184-AA63-3A290E5D90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9779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la de celular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CBED5A6D-3DCF-6F52-DDC1-3F85D2A15D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81" y="1"/>
            <a:ext cx="10618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49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F66C0BD8-B05D-21CC-B3B8-517712607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883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5F75B87A-C329-EFFE-8EFF-08ABA4BCD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98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41576CDD-127A-4F65-5CCC-F7E0A8ACF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86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62226EE9-3C26-5461-2737-CE17D0E96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243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4ACDE225-E86A-20BF-A1B7-B81078392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4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Histograma, Gráfico de dispersão&#10;&#10;Descrição gerada automaticamente">
            <a:extLst>
              <a:ext uri="{FF2B5EF4-FFF2-40B4-BE49-F238E27FC236}">
                <a16:creationId xmlns:a16="http://schemas.microsoft.com/office/drawing/2014/main" id="{78171866-7225-A40B-E2B7-A5023AE06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920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FB2EC5CB-0456-927D-1B8E-8DF233BF8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7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A56F513-86B4-6BE2-5362-8C9DD066E395}"/>
              </a:ext>
            </a:extLst>
          </p:cNvPr>
          <p:cNvSpPr txBox="1"/>
          <p:nvPr/>
        </p:nvSpPr>
        <p:spPr>
          <a:xfrm>
            <a:off x="783771" y="2397948"/>
            <a:ext cx="10624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Composição dos Grupos em função dos Setores e vice-versa</a:t>
            </a:r>
          </a:p>
        </p:txBody>
      </p:sp>
    </p:spTree>
    <p:extLst>
      <p:ext uri="{BB962C8B-B14F-4D97-AF65-F5344CB8AC3E}">
        <p14:creationId xmlns:p14="http://schemas.microsoft.com/office/powerpoint/2010/main" val="13457928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barras&#10;&#10;Descrição gerada automaticamente">
            <a:extLst>
              <a:ext uri="{FF2B5EF4-FFF2-40B4-BE49-F238E27FC236}">
                <a16:creationId xmlns:a16="http://schemas.microsoft.com/office/drawing/2014/main" id="{0C3F917D-2989-E7AE-791B-767368892C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95" y="0"/>
            <a:ext cx="99846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818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0D2BE7BC-0E38-EDCE-961B-3655E133A6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361" y="0"/>
            <a:ext cx="88552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985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A56F513-86B4-6BE2-5362-8C9DD066E395}"/>
              </a:ext>
            </a:extLst>
          </p:cNvPr>
          <p:cNvSpPr txBox="1"/>
          <p:nvPr/>
        </p:nvSpPr>
        <p:spPr>
          <a:xfrm>
            <a:off x="783771" y="656234"/>
            <a:ext cx="10624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Equipe DIOMGIS</a:t>
            </a:r>
          </a:p>
        </p:txBody>
      </p:sp>
      <p:pic>
        <p:nvPicPr>
          <p:cNvPr id="4" name="Imagem 3" descr="Luz azul em fundo preto&#10;&#10;Descrição gerada automaticamente com confiança baixa">
            <a:extLst>
              <a:ext uri="{FF2B5EF4-FFF2-40B4-BE49-F238E27FC236}">
                <a16:creationId xmlns:a16="http://schemas.microsoft.com/office/drawing/2014/main" id="{D78CA948-A898-5CB1-7E14-6D0387E45E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414" y="1241009"/>
            <a:ext cx="9527171" cy="47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5030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16752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A56F513-86B4-6BE2-5362-8C9DD066E395}"/>
              </a:ext>
            </a:extLst>
          </p:cNvPr>
          <p:cNvSpPr txBox="1"/>
          <p:nvPr/>
        </p:nvSpPr>
        <p:spPr>
          <a:xfrm>
            <a:off x="783771" y="1659285"/>
            <a:ext cx="106244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Análise exploratória dos Ativos:</a:t>
            </a:r>
          </a:p>
          <a:p>
            <a:pPr algn="ctr"/>
            <a:endParaRPr lang="pt-BR" sz="3200" dirty="0"/>
          </a:p>
          <a:p>
            <a:pPr algn="ctr"/>
            <a:r>
              <a:rPr lang="pt-BR" sz="3200" dirty="0"/>
              <a:t>Expoente de Hurst</a:t>
            </a:r>
          </a:p>
          <a:p>
            <a:pPr algn="ctr"/>
            <a:r>
              <a:rPr lang="pt-BR" sz="3200" dirty="0"/>
              <a:t>e</a:t>
            </a:r>
          </a:p>
          <a:p>
            <a:pPr algn="ctr"/>
            <a:r>
              <a:rPr lang="pt-BR" sz="3200" dirty="0"/>
              <a:t>Regressão Linear da curva de Tendência</a:t>
            </a:r>
          </a:p>
          <a:p>
            <a:pPr algn="ctr"/>
            <a:endParaRPr lang="pt-BR" sz="3200" dirty="0"/>
          </a:p>
          <a:p>
            <a:pPr algn="ctr"/>
            <a:r>
              <a:rPr lang="pt-BR" sz="3200" dirty="0"/>
              <a:t>dos últimos 500 dias</a:t>
            </a:r>
          </a:p>
        </p:txBody>
      </p:sp>
    </p:spTree>
    <p:extLst>
      <p:ext uri="{BB962C8B-B14F-4D97-AF65-F5344CB8AC3E}">
        <p14:creationId xmlns:p14="http://schemas.microsoft.com/office/powerpoint/2010/main" val="23362679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A56F513-86B4-6BE2-5362-8C9DD066E395}"/>
              </a:ext>
            </a:extLst>
          </p:cNvPr>
          <p:cNvSpPr txBox="1"/>
          <p:nvPr/>
        </p:nvSpPr>
        <p:spPr>
          <a:xfrm>
            <a:off x="783771" y="3136612"/>
            <a:ext cx="10624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5166191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Gráfico de linhas&#10;&#10;Descrição gerada automaticamente">
            <a:extLst>
              <a:ext uri="{FF2B5EF4-FFF2-40B4-BE49-F238E27FC236}">
                <a16:creationId xmlns:a16="http://schemas.microsoft.com/office/drawing/2014/main" id="{1E64B2A8-7D18-23F2-1E8D-FFD718692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8581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EC72F100-44B3-AF60-1FE7-03B4390A1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495" y="0"/>
            <a:ext cx="10005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144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A56F513-86B4-6BE2-5362-8C9DD066E395}"/>
              </a:ext>
            </a:extLst>
          </p:cNvPr>
          <p:cNvSpPr txBox="1"/>
          <p:nvPr/>
        </p:nvSpPr>
        <p:spPr>
          <a:xfrm>
            <a:off x="783771" y="1659285"/>
            <a:ext cx="106244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Análise exploratória dos Ativos:</a:t>
            </a:r>
          </a:p>
          <a:p>
            <a:pPr algn="ctr"/>
            <a:endParaRPr lang="pt-BR" sz="3200" dirty="0"/>
          </a:p>
          <a:p>
            <a:pPr algn="ctr"/>
            <a:r>
              <a:rPr lang="pt-BR" sz="3200" dirty="0"/>
              <a:t>Expoente de Hurst</a:t>
            </a:r>
          </a:p>
          <a:p>
            <a:pPr algn="ctr"/>
            <a:r>
              <a:rPr lang="pt-BR" sz="3200" dirty="0"/>
              <a:t>e</a:t>
            </a:r>
          </a:p>
          <a:p>
            <a:pPr algn="ctr"/>
            <a:r>
              <a:rPr lang="pt-BR" sz="3200" dirty="0"/>
              <a:t>Regressão Linear da curva de Tendência</a:t>
            </a:r>
          </a:p>
          <a:p>
            <a:pPr algn="ctr"/>
            <a:endParaRPr lang="pt-BR" sz="3200" dirty="0"/>
          </a:p>
          <a:p>
            <a:pPr algn="ctr"/>
            <a:r>
              <a:rPr lang="pt-BR" sz="3200" dirty="0"/>
              <a:t>dos últimos 500 dias</a:t>
            </a:r>
          </a:p>
        </p:txBody>
      </p:sp>
    </p:spTree>
    <p:extLst>
      <p:ext uri="{BB962C8B-B14F-4D97-AF65-F5344CB8AC3E}">
        <p14:creationId xmlns:p14="http://schemas.microsoft.com/office/powerpoint/2010/main" val="7010924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0D7A94C7-E62A-3050-8B09-C491AC4D50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37" y="0"/>
            <a:ext cx="10304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4344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4E83106D-56A0-3BC9-5785-1F431F45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37" y="0"/>
            <a:ext cx="10304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649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A56F513-86B4-6BE2-5362-8C9DD066E395}"/>
              </a:ext>
            </a:extLst>
          </p:cNvPr>
          <p:cNvSpPr txBox="1"/>
          <p:nvPr/>
        </p:nvSpPr>
        <p:spPr>
          <a:xfrm>
            <a:off x="783771" y="2890391"/>
            <a:ext cx="106244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São eliminados ativos cujo Expoente de Hurst são inferiores a 0.55</a:t>
            </a:r>
          </a:p>
        </p:txBody>
      </p:sp>
    </p:spTree>
    <p:extLst>
      <p:ext uri="{BB962C8B-B14F-4D97-AF65-F5344CB8AC3E}">
        <p14:creationId xmlns:p14="http://schemas.microsoft.com/office/powerpoint/2010/main" val="195896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E22A3BB4-22E5-056C-252F-18D8AF551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37" y="0"/>
            <a:ext cx="10304525" cy="6858000"/>
          </a:xfrm>
          <a:prstGeom prst="rect">
            <a:avLst/>
          </a:prstGeom>
        </p:spPr>
      </p:pic>
      <p:pic>
        <p:nvPicPr>
          <p:cNvPr id="5" name="Imagem 4" descr="Gráfico, Histograma&#10;&#10;Descrição gerada automaticamente">
            <a:extLst>
              <a:ext uri="{FF2B5EF4-FFF2-40B4-BE49-F238E27FC236}">
                <a16:creationId xmlns:a16="http://schemas.microsoft.com/office/drawing/2014/main" id="{8BF84999-01D5-33F2-5279-902B4F7410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737" y="0"/>
            <a:ext cx="10304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67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A56F513-86B4-6BE2-5362-8C9DD066E395}"/>
              </a:ext>
            </a:extLst>
          </p:cNvPr>
          <p:cNvSpPr txBox="1"/>
          <p:nvPr/>
        </p:nvSpPr>
        <p:spPr>
          <a:xfrm>
            <a:off x="783771" y="2397948"/>
            <a:ext cx="106244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Inicialmente, é feita a padronização das séries temporais do preço de fechamento de cada ativo</a:t>
            </a:r>
          </a:p>
        </p:txBody>
      </p:sp>
    </p:spTree>
    <p:extLst>
      <p:ext uri="{BB962C8B-B14F-4D97-AF65-F5344CB8AC3E}">
        <p14:creationId xmlns:p14="http://schemas.microsoft.com/office/powerpoint/2010/main" val="32203632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A56F513-86B4-6BE2-5362-8C9DD066E395}"/>
              </a:ext>
            </a:extLst>
          </p:cNvPr>
          <p:cNvSpPr txBox="1"/>
          <p:nvPr/>
        </p:nvSpPr>
        <p:spPr>
          <a:xfrm>
            <a:off x="783771" y="2151727"/>
            <a:ext cx="106244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É selecionado o ativo de cada Grupo cuja reta de regressão da curva de tendência possui o maior coeficiente angular.</a:t>
            </a:r>
          </a:p>
          <a:p>
            <a:pPr algn="ctr"/>
            <a:endParaRPr lang="pt-BR" sz="3200" dirty="0"/>
          </a:p>
          <a:p>
            <a:pPr algn="ctr"/>
            <a:r>
              <a:rPr lang="pt-BR" sz="3200" dirty="0"/>
              <a:t>Note que o “preço” de se diversificar a carteira é selecionar ativos com tendência de desvalorização</a:t>
            </a:r>
          </a:p>
          <a:p>
            <a:pPr algn="ctr"/>
            <a:endParaRPr lang="pt-BR" sz="3200" dirty="0"/>
          </a:p>
          <a:p>
            <a:pPr algn="ctr"/>
            <a:r>
              <a:rPr lang="pt-BR" sz="3200" dirty="0"/>
              <a:t>(Corrigir imagens: estão sem título)</a:t>
            </a:r>
          </a:p>
        </p:txBody>
      </p:sp>
    </p:spTree>
    <p:extLst>
      <p:ext uri="{BB962C8B-B14F-4D97-AF65-F5344CB8AC3E}">
        <p14:creationId xmlns:p14="http://schemas.microsoft.com/office/powerpoint/2010/main" val="999045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Gráfico de linhas&#10;&#10;Descrição gerada automaticamente">
            <a:extLst>
              <a:ext uri="{FF2B5EF4-FFF2-40B4-BE49-F238E27FC236}">
                <a16:creationId xmlns:a16="http://schemas.microsoft.com/office/drawing/2014/main" id="{648A2844-F726-5FDA-0A47-0D91C8F08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56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Gráfico de linhas&#10;&#10;Descrição gerada automaticamente">
            <a:extLst>
              <a:ext uri="{FF2B5EF4-FFF2-40B4-BE49-F238E27FC236}">
                <a16:creationId xmlns:a16="http://schemas.microsoft.com/office/drawing/2014/main" id="{B5DFA1E4-6D85-3F90-814E-796E443BBE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1580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E0B21037-2C22-4DDD-CEB3-2FD0605FFA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2407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Gráfico de linhas, Gráfico de dispersão&#10;&#10;Descrição gerada automaticamente">
            <a:extLst>
              <a:ext uri="{FF2B5EF4-FFF2-40B4-BE49-F238E27FC236}">
                <a16:creationId xmlns:a16="http://schemas.microsoft.com/office/drawing/2014/main" id="{5DE9B507-3E68-02F5-88D8-4C2BCF811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7425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Gráfico de dispersão&#10;&#10;Descrição gerada automaticamente">
            <a:extLst>
              <a:ext uri="{FF2B5EF4-FFF2-40B4-BE49-F238E27FC236}">
                <a16:creationId xmlns:a16="http://schemas.microsoft.com/office/drawing/2014/main" id="{5ACDF46C-0F85-39BE-F20C-7C30BB956C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4211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Gráfico de dispersão&#10;&#10;Descrição gerada automaticamente">
            <a:extLst>
              <a:ext uri="{FF2B5EF4-FFF2-40B4-BE49-F238E27FC236}">
                <a16:creationId xmlns:a16="http://schemas.microsoft.com/office/drawing/2014/main" id="{27A0EB97-8A68-8729-4687-6359BF16D5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100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Gráfico de dispersão&#10;&#10;Descrição gerada automaticamente">
            <a:extLst>
              <a:ext uri="{FF2B5EF4-FFF2-40B4-BE49-F238E27FC236}">
                <a16:creationId xmlns:a16="http://schemas.microsoft.com/office/drawing/2014/main" id="{39F2CCBC-F18F-6375-B981-091B52A77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85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Histograma&#10;&#10;Descrição gerada automaticamente">
            <a:extLst>
              <a:ext uri="{FF2B5EF4-FFF2-40B4-BE49-F238E27FC236}">
                <a16:creationId xmlns:a16="http://schemas.microsoft.com/office/drawing/2014/main" id="{38D01B11-D057-FEC6-58F8-EE3636337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698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Gráfico de dispersão&#10;&#10;Descrição gerada automaticamente">
            <a:extLst>
              <a:ext uri="{FF2B5EF4-FFF2-40B4-BE49-F238E27FC236}">
                <a16:creationId xmlns:a16="http://schemas.microsoft.com/office/drawing/2014/main" id="{CE7A639A-B2B0-3722-4627-350D17F4A9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58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Gráfico de linhas&#10;&#10;Descrição gerada automaticamente">
            <a:extLst>
              <a:ext uri="{FF2B5EF4-FFF2-40B4-BE49-F238E27FC236}">
                <a16:creationId xmlns:a16="http://schemas.microsoft.com/office/drawing/2014/main" id="{7ADCFE19-47B1-DA49-945B-242B5CC92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47" y="0"/>
            <a:ext cx="11051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7560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Gráfico de dispersão&#10;&#10;Descrição gerada automaticamente">
            <a:extLst>
              <a:ext uri="{FF2B5EF4-FFF2-40B4-BE49-F238E27FC236}">
                <a16:creationId xmlns:a16="http://schemas.microsoft.com/office/drawing/2014/main" id="{0E1EB115-6FAA-6F70-FE35-BDE340985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5248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A56F513-86B4-6BE2-5362-8C9DD066E395}"/>
              </a:ext>
            </a:extLst>
          </p:cNvPr>
          <p:cNvSpPr txBox="1"/>
          <p:nvPr/>
        </p:nvSpPr>
        <p:spPr>
          <a:xfrm>
            <a:off x="783771" y="2397948"/>
            <a:ext cx="106244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Dessa forma é definida a carteira composta por 10 ativos.</a:t>
            </a:r>
          </a:p>
          <a:p>
            <a:pPr algn="ctr"/>
            <a:endParaRPr lang="pt-BR" sz="3200" dirty="0"/>
          </a:p>
          <a:p>
            <a:pPr algn="ctr"/>
            <a:r>
              <a:rPr lang="pt-BR" sz="3200" dirty="0"/>
              <a:t>Próximo passo: Distribuir o saldo disponível entre os ativos escolhidos:</a:t>
            </a:r>
          </a:p>
        </p:txBody>
      </p:sp>
    </p:spTree>
    <p:extLst>
      <p:ext uri="{BB962C8B-B14F-4D97-AF65-F5344CB8AC3E}">
        <p14:creationId xmlns:p14="http://schemas.microsoft.com/office/powerpoint/2010/main" val="3717395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A56F513-86B4-6BE2-5362-8C9DD066E395}"/>
              </a:ext>
            </a:extLst>
          </p:cNvPr>
          <p:cNvSpPr txBox="1"/>
          <p:nvPr/>
        </p:nvSpPr>
        <p:spPr>
          <a:xfrm>
            <a:off x="783771" y="3136612"/>
            <a:ext cx="10624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Inicialmente, propõe-se divisão uniforme</a:t>
            </a:r>
          </a:p>
        </p:txBody>
      </p:sp>
    </p:spTree>
    <p:extLst>
      <p:ext uri="{BB962C8B-B14F-4D97-AF65-F5344CB8AC3E}">
        <p14:creationId xmlns:p14="http://schemas.microsoft.com/office/powerpoint/2010/main" val="37378968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pizza&#10;&#10;Descrição gerada automaticamente">
            <a:extLst>
              <a:ext uri="{FF2B5EF4-FFF2-40B4-BE49-F238E27FC236}">
                <a16:creationId xmlns:a16="http://schemas.microsoft.com/office/drawing/2014/main" id="{1A840732-FFE8-A588-6D12-4E086D6DED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45" y="0"/>
            <a:ext cx="6845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5608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A56F513-86B4-6BE2-5362-8C9DD066E395}"/>
              </a:ext>
            </a:extLst>
          </p:cNvPr>
          <p:cNvSpPr txBox="1"/>
          <p:nvPr/>
        </p:nvSpPr>
        <p:spPr>
          <a:xfrm>
            <a:off x="783771" y="2397948"/>
            <a:ext cx="1062445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No entanto, os ativos foram previamente padronizados ao inicio da seleção, de modo a reta de tendência não necessariamente projeta ganhos iguais, como exemplificado nos próximos slides</a:t>
            </a:r>
          </a:p>
        </p:txBody>
      </p:sp>
    </p:spTree>
    <p:extLst>
      <p:ext uri="{BB962C8B-B14F-4D97-AF65-F5344CB8AC3E}">
        <p14:creationId xmlns:p14="http://schemas.microsoft.com/office/powerpoint/2010/main" val="2406311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Gráfico de linhas, Gráfico de dispersão&#10;&#10;Descrição gerada automaticamente">
            <a:extLst>
              <a:ext uri="{FF2B5EF4-FFF2-40B4-BE49-F238E27FC236}">
                <a16:creationId xmlns:a16="http://schemas.microsoft.com/office/drawing/2014/main" id="{DA566B71-E8F8-2324-B8C5-7F705C09B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7" y="0"/>
            <a:ext cx="10975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3797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Gráfico de linhas&#10;&#10;Descrição gerada automaticamente">
            <a:extLst>
              <a:ext uri="{FF2B5EF4-FFF2-40B4-BE49-F238E27FC236}">
                <a16:creationId xmlns:a16="http://schemas.microsoft.com/office/drawing/2014/main" id="{C5A7E530-64FD-F137-F44A-C919979319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47" y="0"/>
            <a:ext cx="110511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17997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A56F513-86B4-6BE2-5362-8C9DD066E395}"/>
              </a:ext>
            </a:extLst>
          </p:cNvPr>
          <p:cNvSpPr txBox="1"/>
          <p:nvPr/>
        </p:nvSpPr>
        <p:spPr>
          <a:xfrm>
            <a:off x="783771" y="1166842"/>
            <a:ext cx="1062445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Logo, a distribuição do saldo da carteira é feita de forma ponderada em função do desvio padrão da serie temporal de cada ativo selecionado.</a:t>
            </a:r>
          </a:p>
          <a:p>
            <a:pPr algn="ctr"/>
            <a:r>
              <a:rPr lang="pt-BR" sz="3200" dirty="0"/>
              <a:t>São aplicadas restrições à ativos cuja tendência é de desvalorização bem como à ativos cujo preço negociado é alto comparado aos demais. De modo que, no primeiro caso, o máximo que o ativo pode comprometer da carteira seja aprox. 4% e, no último caso, o máximo que o ativo pode comprometer da carteira seja aprox. 30%.</a:t>
            </a:r>
          </a:p>
        </p:txBody>
      </p:sp>
    </p:spTree>
    <p:extLst>
      <p:ext uri="{BB962C8B-B14F-4D97-AF65-F5344CB8AC3E}">
        <p14:creationId xmlns:p14="http://schemas.microsoft.com/office/powerpoint/2010/main" val="16431317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A56F513-86B4-6BE2-5362-8C9DD066E395}"/>
              </a:ext>
            </a:extLst>
          </p:cNvPr>
          <p:cNvSpPr txBox="1"/>
          <p:nvPr/>
        </p:nvSpPr>
        <p:spPr>
          <a:xfrm>
            <a:off x="783771" y="1166842"/>
            <a:ext cx="10624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Proposta final de carteira S&amp;P500</a:t>
            </a:r>
          </a:p>
        </p:txBody>
      </p:sp>
    </p:spTree>
    <p:extLst>
      <p:ext uri="{BB962C8B-B14F-4D97-AF65-F5344CB8AC3E}">
        <p14:creationId xmlns:p14="http://schemas.microsoft.com/office/powerpoint/2010/main" val="6106059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pizza&#10;&#10;Descrição gerada automaticamente">
            <a:extLst>
              <a:ext uri="{FF2B5EF4-FFF2-40B4-BE49-F238E27FC236}">
                <a16:creationId xmlns:a16="http://schemas.microsoft.com/office/drawing/2014/main" id="{E9D39C5B-D071-F726-5982-042FF48EF5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45" y="0"/>
            <a:ext cx="6845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656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6C6461D9-7DE9-DEF7-30DC-F600911B9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337" y="0"/>
            <a:ext cx="109753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5824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A56F513-86B4-6BE2-5362-8C9DD066E395}"/>
              </a:ext>
            </a:extLst>
          </p:cNvPr>
          <p:cNvSpPr txBox="1"/>
          <p:nvPr/>
        </p:nvSpPr>
        <p:spPr>
          <a:xfrm>
            <a:off x="783771" y="1905506"/>
            <a:ext cx="106244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Benchmark</a:t>
            </a:r>
          </a:p>
          <a:p>
            <a:pPr algn="ctr"/>
            <a:endParaRPr lang="pt-BR" sz="3200" dirty="0"/>
          </a:p>
          <a:p>
            <a:pPr algn="ctr"/>
            <a:r>
              <a:rPr lang="pt-BR" sz="3200" dirty="0"/>
              <a:t>Composição de Carteira S&amp;P500 utilizando a estratégia apresentada, tomando por base análise de preço de fechamento compreendido entre</a:t>
            </a:r>
          </a:p>
          <a:p>
            <a:pPr algn="ctr"/>
            <a:r>
              <a:rPr lang="pt-BR" sz="3200" dirty="0"/>
              <a:t>21/10/2017 e 21/10/2019</a:t>
            </a:r>
          </a:p>
        </p:txBody>
      </p:sp>
    </p:spTree>
    <p:extLst>
      <p:ext uri="{BB962C8B-B14F-4D97-AF65-F5344CB8AC3E}">
        <p14:creationId xmlns:p14="http://schemas.microsoft.com/office/powerpoint/2010/main" val="42300004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E07D277-0890-4DAA-4701-1F6214FC0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161" y="959538"/>
            <a:ext cx="9067677" cy="4938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15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pizza&#10;&#10;Descrição gerada automaticamente">
            <a:extLst>
              <a:ext uri="{FF2B5EF4-FFF2-40B4-BE49-F238E27FC236}">
                <a16:creationId xmlns:a16="http://schemas.microsoft.com/office/drawing/2014/main" id="{926B5C84-F9E6-FE9C-070C-0F6333B2D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145" y="0"/>
            <a:ext cx="6845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689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linhas, Histograma&#10;&#10;Descrição gerada automaticamente">
            <a:extLst>
              <a:ext uri="{FF2B5EF4-FFF2-40B4-BE49-F238E27FC236}">
                <a16:creationId xmlns:a16="http://schemas.microsoft.com/office/drawing/2014/main" id="{30CA7D58-D19C-3768-DDB4-4B2657ED0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02" y="0"/>
            <a:ext cx="10178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591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Gráfico de linhas&#10;&#10;Descrição gerada automaticamente">
            <a:extLst>
              <a:ext uri="{FF2B5EF4-FFF2-40B4-BE49-F238E27FC236}">
                <a16:creationId xmlns:a16="http://schemas.microsoft.com/office/drawing/2014/main" id="{2F582667-593B-6455-A976-372D529459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35" y="0"/>
            <a:ext cx="10110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5001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linhas, Histograma&#10;&#10;Descrição gerada automaticamente">
            <a:extLst>
              <a:ext uri="{FF2B5EF4-FFF2-40B4-BE49-F238E27FC236}">
                <a16:creationId xmlns:a16="http://schemas.microsoft.com/office/drawing/2014/main" id="{4A85AF20-E1BD-20A9-5ED5-F10AFC6C6B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35" y="0"/>
            <a:ext cx="10110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62837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5E76E3A5-D50E-027E-9658-F65F5C079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35" y="0"/>
            <a:ext cx="10110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7680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Gráfico de linhas&#10;&#10;Descrição gerada automaticamente">
            <a:extLst>
              <a:ext uri="{FF2B5EF4-FFF2-40B4-BE49-F238E27FC236}">
                <a16:creationId xmlns:a16="http://schemas.microsoft.com/office/drawing/2014/main" id="{F166366C-FF94-6928-79F0-6D360F495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35" y="0"/>
            <a:ext cx="10110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9449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D50A6704-5921-720B-F68E-10CB2FDE5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02" y="0"/>
            <a:ext cx="10178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78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Gráfico de linhas&#10;&#10;Descrição gerada automaticamente">
            <a:extLst>
              <a:ext uri="{FF2B5EF4-FFF2-40B4-BE49-F238E27FC236}">
                <a16:creationId xmlns:a16="http://schemas.microsoft.com/office/drawing/2014/main" id="{128A4B9F-34FB-53AF-AE51-CA26C53CC9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02" y="0"/>
            <a:ext cx="10178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382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A56F513-86B4-6BE2-5362-8C9DD066E395}"/>
              </a:ext>
            </a:extLst>
          </p:cNvPr>
          <p:cNvSpPr txBox="1"/>
          <p:nvPr/>
        </p:nvSpPr>
        <p:spPr>
          <a:xfrm>
            <a:off x="783771" y="2397948"/>
            <a:ext cx="106244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Resultado da </a:t>
            </a:r>
            <a:r>
              <a:rPr lang="pt-BR" sz="3200" dirty="0" err="1"/>
              <a:t>clusterização</a:t>
            </a:r>
            <a:r>
              <a:rPr lang="pt-BR" sz="3200" dirty="0"/>
              <a:t> via algoritmo K-</a:t>
            </a:r>
            <a:r>
              <a:rPr lang="pt-BR" sz="3200" dirty="0" err="1"/>
              <a:t>means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99187876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linhas, Histograma&#10;&#10;Descrição gerada automaticamente">
            <a:extLst>
              <a:ext uri="{FF2B5EF4-FFF2-40B4-BE49-F238E27FC236}">
                <a16:creationId xmlns:a16="http://schemas.microsoft.com/office/drawing/2014/main" id="{1C8C2644-6F2F-2F9F-AEDF-E91AE76B6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35" y="0"/>
            <a:ext cx="10110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211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Gráfico de linhas&#10;&#10;Descrição gerada automaticamente">
            <a:extLst>
              <a:ext uri="{FF2B5EF4-FFF2-40B4-BE49-F238E27FC236}">
                <a16:creationId xmlns:a16="http://schemas.microsoft.com/office/drawing/2014/main" id="{AC29E249-F7AC-7BDB-EBFC-1466EDAAC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35" y="0"/>
            <a:ext cx="101101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5667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Gráfico de linhas&#10;&#10;Descrição gerada automaticamente">
            <a:extLst>
              <a:ext uri="{FF2B5EF4-FFF2-40B4-BE49-F238E27FC236}">
                <a16:creationId xmlns:a16="http://schemas.microsoft.com/office/drawing/2014/main" id="{2C265827-81F2-9663-AFD2-25E925D9BB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02" y="0"/>
            <a:ext cx="101785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09538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17B9F55F-E3DE-DA07-1871-3AF7EDA8F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24" y="0"/>
            <a:ext cx="10132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6025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4A56F513-86B4-6BE2-5362-8C9DD066E395}"/>
              </a:ext>
            </a:extLst>
          </p:cNvPr>
          <p:cNvSpPr txBox="1"/>
          <p:nvPr/>
        </p:nvSpPr>
        <p:spPr>
          <a:xfrm>
            <a:off x="783771" y="497621"/>
            <a:ext cx="106244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dirty="0"/>
              <a:t>Repositório</a:t>
            </a:r>
          </a:p>
          <a:p>
            <a:pPr algn="ctr"/>
            <a:endParaRPr lang="pt-BR" sz="3200" dirty="0"/>
          </a:p>
        </p:txBody>
      </p:sp>
      <p:pic>
        <p:nvPicPr>
          <p:cNvPr id="4" name="Imagem 3" descr="Código QR&#10;&#10;Descrição gerada automaticamente">
            <a:extLst>
              <a:ext uri="{FF2B5EF4-FFF2-40B4-BE49-F238E27FC236}">
                <a16:creationId xmlns:a16="http://schemas.microsoft.com/office/drawing/2014/main" id="{86CC5965-471A-8DD5-4F81-7EF09F3818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5988" y="1574839"/>
            <a:ext cx="3500023" cy="43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1502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0EF9FB51-823F-FD27-FAF1-2EDA80D1F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54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E5619930-2FB2-FF16-6170-666ACC35C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345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66D1966F-6C9D-A7F9-B3AF-97F7E546D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936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312</Words>
  <Application>Microsoft Office PowerPoint</Application>
  <PresentationFormat>Widescreen</PresentationFormat>
  <Paragraphs>38</Paragraphs>
  <Slides>64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64</vt:i4>
      </vt:variant>
    </vt:vector>
  </HeadingPairs>
  <TitlesOfParts>
    <vt:vector size="68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Silva</dc:creator>
  <cp:lastModifiedBy>Lucas Silva</cp:lastModifiedBy>
  <cp:revision>3</cp:revision>
  <dcterms:created xsi:type="dcterms:W3CDTF">2022-11-29T01:21:04Z</dcterms:created>
  <dcterms:modified xsi:type="dcterms:W3CDTF">2022-11-29T04:15:55Z</dcterms:modified>
</cp:coreProperties>
</file>